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8" r:id="rId3"/>
    <p:sldId id="259" r:id="rId4"/>
    <p:sldId id="261" r:id="rId5"/>
    <p:sldId id="273" r:id="rId6"/>
    <p:sldId id="275" r:id="rId7"/>
    <p:sldId id="276" r:id="rId8"/>
    <p:sldId id="277" r:id="rId9"/>
    <p:sldId id="279" r:id="rId10"/>
    <p:sldId id="281" r:id="rId11"/>
    <p:sldId id="282" r:id="rId12"/>
  </p:sldIdLst>
  <p:sldSz cx="18288000" cy="10287000"/>
  <p:notesSz cx="6858000" cy="9144000"/>
  <p:embeddedFontLst>
    <p:embeddedFont>
      <p:font typeface="Jura" panose="020B0604020202020204" charset="0"/>
      <p:bold r:id="rId14"/>
    </p:embeddedFont>
    <p:embeddedFont>
      <p:font typeface="KoHo" panose="020B0604020202020204" charset="-34"/>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D30812-53C7-4BA8-8E26-FE5542292EAE}" v="80" dt="2024-01-21T22:44:22.063"/>
    <p1510:client id="{315918B9-E828-4518-BA91-093978EE7CE5}" v="48" dt="2024-01-21T22:32:35.953"/>
    <p1510:client id="{43CFD473-B96A-46F4-B2F5-D97E4BB79948}" v="2065" dt="2024-01-21T22:30:12.2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850" y="6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10.png>
</file>

<file path=ppt/media/image11.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C875E167-06F6-4A4E-C35E-5C3E36D662F3}"/>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AABDA288-0E0B-F415-93F8-E02B46C34F1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4ABC0FE0-0B74-D4FA-A25D-EEB221AB04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366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1D5968B0-719B-1E5B-D610-53766B9ACF6E}"/>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B5E64D55-BB7F-55F3-59BC-9CA414994D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BE741412-66D2-BE2C-6D3B-DCEC6FB858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92035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5" name="Google Shape;15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A803E662-A00E-72A0-0888-35B7EF324A88}"/>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707AF595-ADBC-D46E-B55E-953336497D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08D7D180-DB14-6AD2-F4DC-CACF272B87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6799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5F142B19-0F81-8CE5-8B66-5769B43D538F}"/>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6314FBB6-5715-8A41-08FE-F9CAE66FA3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BFD1B9EB-C791-F17F-A7B4-E7635776AC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95974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AFA1461F-FB77-1272-0D95-0A1C069411B5}"/>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92216585-6747-09A2-3601-1BC591C6F6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151F8C8B-B63D-03A7-DC16-3E9C0CF9D24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0242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03524EA0-8BD5-C23F-6908-405BEFD223EC}"/>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74BC7BC6-225E-C596-7C47-267B27017F0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B2D6F620-63A2-3B9A-77C3-3BF04665F7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1463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hyperlink" Target="https://data.nasa.gov/Space-Science/Meteorite-Landings/gh4g-9sfh"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83"/>
        <p:cNvGrpSpPr/>
        <p:nvPr/>
      </p:nvGrpSpPr>
      <p:grpSpPr>
        <a:xfrm>
          <a:off x="0" y="0"/>
          <a:ext cx="0" cy="0"/>
          <a:chOff x="0" y="0"/>
          <a:chExt cx="0" cy="0"/>
        </a:xfrm>
      </p:grpSpPr>
      <p:pic>
        <p:nvPicPr>
          <p:cNvPr id="84" name="Google Shape;84;p13"/>
          <p:cNvPicPr preferRelativeResize="0"/>
          <p:nvPr/>
        </p:nvPicPr>
        <p:blipFill>
          <a:blip r:embed="rId3">
            <a:alphaModFix/>
          </a:blip>
          <a:stretch>
            <a:fillRect/>
          </a:stretch>
        </p:blipFill>
        <p:spPr>
          <a:xfrm>
            <a:off x="7931" y="0"/>
            <a:ext cx="18272138" cy="10287000"/>
          </a:xfrm>
          <a:prstGeom prst="rect">
            <a:avLst/>
          </a:prstGeom>
          <a:noFill/>
          <a:ln>
            <a:noFill/>
          </a:ln>
        </p:spPr>
      </p:pic>
      <p:cxnSp>
        <p:nvCxnSpPr>
          <p:cNvPr id="85" name="Google Shape;85;p13"/>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86" name="Google Shape;86;p13"/>
          <p:cNvSpPr txBox="1"/>
          <p:nvPr/>
        </p:nvSpPr>
        <p:spPr>
          <a:xfrm>
            <a:off x="774700" y="1754505"/>
            <a:ext cx="10744200" cy="4283993"/>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15999" b="1">
                <a:solidFill>
                  <a:srgbClr val="FFFEF4"/>
                </a:solidFill>
                <a:latin typeface="Jura"/>
                <a:ea typeface="Jura"/>
                <a:sym typeface="Jura"/>
              </a:rPr>
              <a:t>Meteorite Landings</a:t>
            </a:r>
          </a:p>
          <a:p>
            <a:pPr>
              <a:lnSpc>
                <a:spcPct val="80000"/>
              </a:lnSpc>
            </a:pPr>
            <a:endParaRPr lang="en-US" sz="2800" b="1">
              <a:solidFill>
                <a:srgbClr val="FFFEF4"/>
              </a:solidFill>
              <a:latin typeface="Jura"/>
              <a:ea typeface="Jura"/>
            </a:endParaRPr>
          </a:p>
        </p:txBody>
      </p:sp>
      <p:sp>
        <p:nvSpPr>
          <p:cNvPr id="2" name="TextBox 1">
            <a:extLst>
              <a:ext uri="{FF2B5EF4-FFF2-40B4-BE49-F238E27FC236}">
                <a16:creationId xmlns:a16="http://schemas.microsoft.com/office/drawing/2014/main" id="{1E09DC82-A7F7-6971-4763-2CA41C0265D2}"/>
              </a:ext>
            </a:extLst>
          </p:cNvPr>
          <p:cNvSpPr txBox="1"/>
          <p:nvPr/>
        </p:nvSpPr>
        <p:spPr>
          <a:xfrm>
            <a:off x="777875" y="6810375"/>
            <a:ext cx="9712325" cy="1876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80000"/>
              </a:lnSpc>
            </a:pPr>
            <a:r>
              <a:rPr lang="en-US" sz="3600" b="1">
                <a:solidFill>
                  <a:srgbClr val="FFFEF4"/>
                </a:solidFill>
                <a:latin typeface="Jura"/>
              </a:rPr>
              <a:t>ANALYTICAL PROJECT PRESENTED BY:</a:t>
            </a:r>
            <a:endParaRPr lang="en-US" sz="3600">
              <a:solidFill>
                <a:srgbClr val="FFFEF4"/>
              </a:solidFill>
              <a:latin typeface="Jura"/>
            </a:endParaRPr>
          </a:p>
          <a:p>
            <a:pPr>
              <a:lnSpc>
                <a:spcPct val="80000"/>
              </a:lnSpc>
            </a:pPr>
            <a:r>
              <a:rPr lang="en-US" sz="3600" b="1">
                <a:solidFill>
                  <a:srgbClr val="FFFEF4"/>
                </a:solidFill>
                <a:latin typeface="Jura"/>
              </a:rPr>
              <a:t>SHRUTI D</a:t>
            </a:r>
          </a:p>
          <a:p>
            <a:pPr>
              <a:lnSpc>
                <a:spcPct val="80000"/>
              </a:lnSpc>
            </a:pPr>
            <a:r>
              <a:rPr lang="en-US" sz="3600" b="1">
                <a:solidFill>
                  <a:srgbClr val="FFFEF4"/>
                </a:solidFill>
                <a:latin typeface="Jura"/>
              </a:rPr>
              <a:t>EMMA HOLTGRIEVE</a:t>
            </a:r>
          </a:p>
          <a:p>
            <a:pPr>
              <a:lnSpc>
                <a:spcPct val="80000"/>
              </a:lnSpc>
            </a:pPr>
            <a:r>
              <a:rPr lang="en-US" sz="3600" b="1">
                <a:solidFill>
                  <a:srgbClr val="FFFEF4"/>
                </a:solidFill>
                <a:latin typeface="Jura"/>
              </a:rPr>
              <a:t>LYUDMILA DEVLYSH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D6B8DDC7-CBAD-38DE-C27D-EC0CEE89E09F}"/>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1ED70036-9A06-7D38-C1DE-3DC030B7D964}"/>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790F3B07-C9CC-8337-C173-37865A5A11E1}"/>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E8B02FAB-1BA7-586D-283A-07A6C3B38D99}"/>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 name="Picture 2" descr="A map of the world with red dots&#10;&#10;Description automatically generated">
            <a:extLst>
              <a:ext uri="{FF2B5EF4-FFF2-40B4-BE49-F238E27FC236}">
                <a16:creationId xmlns:a16="http://schemas.microsoft.com/office/drawing/2014/main" id="{2F3497BC-0C90-88FC-264F-7EF352306290}"/>
              </a:ext>
            </a:extLst>
          </p:cNvPr>
          <p:cNvPicPr>
            <a:picLocks noChangeAspect="1"/>
          </p:cNvPicPr>
          <p:nvPr/>
        </p:nvPicPr>
        <p:blipFill>
          <a:blip r:embed="rId3"/>
          <a:stretch>
            <a:fillRect/>
          </a:stretch>
        </p:blipFill>
        <p:spPr>
          <a:xfrm>
            <a:off x="942068" y="73480"/>
            <a:ext cx="7943850" cy="5000625"/>
          </a:xfrm>
          <a:prstGeom prst="rect">
            <a:avLst/>
          </a:prstGeom>
        </p:spPr>
      </p:pic>
      <p:pic>
        <p:nvPicPr>
          <p:cNvPr id="6" name="Picture 5" descr="A map of the world with red dots&#10;&#10;Description automatically generated">
            <a:extLst>
              <a:ext uri="{FF2B5EF4-FFF2-40B4-BE49-F238E27FC236}">
                <a16:creationId xmlns:a16="http://schemas.microsoft.com/office/drawing/2014/main" id="{2F4F7F9B-9582-D011-EBD6-1013548B9B36}"/>
              </a:ext>
            </a:extLst>
          </p:cNvPr>
          <p:cNvPicPr>
            <a:picLocks noChangeAspect="1"/>
          </p:cNvPicPr>
          <p:nvPr/>
        </p:nvPicPr>
        <p:blipFill>
          <a:blip r:embed="rId4"/>
          <a:stretch>
            <a:fillRect/>
          </a:stretch>
        </p:blipFill>
        <p:spPr>
          <a:xfrm>
            <a:off x="10197193" y="68717"/>
            <a:ext cx="7943850" cy="5000625"/>
          </a:xfrm>
          <a:prstGeom prst="rect">
            <a:avLst/>
          </a:prstGeom>
        </p:spPr>
      </p:pic>
      <p:pic>
        <p:nvPicPr>
          <p:cNvPr id="10" name="Picture 9" descr="A map of the world with red dots&#10;&#10;Description automatically generated">
            <a:extLst>
              <a:ext uri="{FF2B5EF4-FFF2-40B4-BE49-F238E27FC236}">
                <a16:creationId xmlns:a16="http://schemas.microsoft.com/office/drawing/2014/main" id="{B8B30B41-4B47-7D2C-BECC-E933DAEDE4C0}"/>
              </a:ext>
            </a:extLst>
          </p:cNvPr>
          <p:cNvPicPr>
            <a:picLocks noChangeAspect="1"/>
          </p:cNvPicPr>
          <p:nvPr/>
        </p:nvPicPr>
        <p:blipFill>
          <a:blip r:embed="rId5"/>
          <a:stretch>
            <a:fillRect/>
          </a:stretch>
        </p:blipFill>
        <p:spPr>
          <a:xfrm>
            <a:off x="931182" y="5190445"/>
            <a:ext cx="7943850" cy="5000625"/>
          </a:xfrm>
          <a:prstGeom prst="rect">
            <a:avLst/>
          </a:prstGeom>
        </p:spPr>
      </p:pic>
      <p:pic>
        <p:nvPicPr>
          <p:cNvPr id="12" name="Picture 11" descr="A map of the world&#10;&#10;Description automatically generated">
            <a:extLst>
              <a:ext uri="{FF2B5EF4-FFF2-40B4-BE49-F238E27FC236}">
                <a16:creationId xmlns:a16="http://schemas.microsoft.com/office/drawing/2014/main" id="{90B35367-AA73-F067-6780-80BB85A01FA6}"/>
              </a:ext>
            </a:extLst>
          </p:cNvPr>
          <p:cNvPicPr>
            <a:picLocks noChangeAspect="1"/>
          </p:cNvPicPr>
          <p:nvPr/>
        </p:nvPicPr>
        <p:blipFill>
          <a:blip r:embed="rId6"/>
          <a:stretch>
            <a:fillRect/>
          </a:stretch>
        </p:blipFill>
        <p:spPr>
          <a:xfrm>
            <a:off x="10185855" y="5142820"/>
            <a:ext cx="7943850" cy="5000625"/>
          </a:xfrm>
          <a:prstGeom prst="rect">
            <a:avLst/>
          </a:prstGeom>
        </p:spPr>
      </p:pic>
    </p:spTree>
    <p:extLst>
      <p:ext uri="{BB962C8B-B14F-4D97-AF65-F5344CB8AC3E}">
        <p14:creationId xmlns:p14="http://schemas.microsoft.com/office/powerpoint/2010/main" val="13485482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1C0812E7-F5FC-12D1-DF88-D3B27DE4F758}"/>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D57C05CA-715A-AB3A-54FC-E2ECDE0E7609}"/>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5560FBE6-AA38-7D5D-2EF3-3DC6F35C0164}"/>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BA24D295-3B45-EF12-56CB-6EABC3487BF2}"/>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Title 1">
            <a:extLst>
              <a:ext uri="{FF2B5EF4-FFF2-40B4-BE49-F238E27FC236}">
                <a16:creationId xmlns:a16="http://schemas.microsoft.com/office/drawing/2014/main" id="{347FD127-B354-AC5E-BE3D-A3860C78FCDB}"/>
              </a:ext>
            </a:extLst>
          </p:cNvPr>
          <p:cNvSpPr txBox="1">
            <a:spLocks/>
          </p:cNvSpPr>
          <p:nvPr/>
        </p:nvSpPr>
        <p:spPr>
          <a:xfrm>
            <a:off x="288925" y="363765"/>
            <a:ext cx="17787710" cy="3443060"/>
          </a:xfrm>
          <a:prstGeom prst="rect">
            <a:avLst/>
          </a:prstGeom>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2800" dirty="0">
                <a:solidFill>
                  <a:schemeClr val="bg1"/>
                </a:solidFill>
                <a:latin typeface="Calibri"/>
              </a:rPr>
              <a:t>Key Points As we can see from the analysis done above, there are some notable points that we have learned from this dataset.</a:t>
            </a:r>
            <a:endParaRPr lang="en-US" dirty="0"/>
          </a:p>
          <a:p>
            <a:pPr algn="just"/>
            <a:r>
              <a:rPr lang="en-US" sz="2800" dirty="0">
                <a:solidFill>
                  <a:schemeClr val="bg1"/>
                </a:solidFill>
                <a:latin typeface="Calibri"/>
              </a:rPr>
              <a:t>1998 had the highest frequency of meteorite landings, while 2013 had the least in the last three decades. 1937 had the highest frequency of meteorite landings, while 1901 had the least in the early 1900s. There's a general trend of meteorites landing in the western US, Southern America, Norther Africa, Southern Australia, and parts of Europe. Another point to notice is , there seem to be less meteorites in the 2010s than in the other decades. It might be difficult to sight because of population density .</a:t>
            </a:r>
          </a:p>
        </p:txBody>
      </p:sp>
    </p:spTree>
    <p:extLst>
      <p:ext uri="{BB962C8B-B14F-4D97-AF65-F5344CB8AC3E}">
        <p14:creationId xmlns:p14="http://schemas.microsoft.com/office/powerpoint/2010/main" val="839117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06"/>
        <p:cNvGrpSpPr/>
        <p:nvPr/>
      </p:nvGrpSpPr>
      <p:grpSpPr>
        <a:xfrm>
          <a:off x="0" y="0"/>
          <a:ext cx="0" cy="0"/>
          <a:chOff x="0" y="0"/>
          <a:chExt cx="0" cy="0"/>
        </a:xfrm>
      </p:grpSpPr>
      <p:cxnSp>
        <p:nvCxnSpPr>
          <p:cNvPr id="107" name="Google Shape;107;p15"/>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08" name="Google Shape;108;p15"/>
          <p:cNvSpPr txBox="1"/>
          <p:nvPr/>
        </p:nvSpPr>
        <p:spPr>
          <a:xfrm>
            <a:off x="12855456" y="9377732"/>
            <a:ext cx="4403844" cy="3810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01</a:t>
            </a:r>
            <a:endParaRPr/>
          </a:p>
        </p:txBody>
      </p:sp>
      <p:sp>
        <p:nvSpPr>
          <p:cNvPr id="109" name="Google Shape;109;p15"/>
          <p:cNvSpPr txBox="1"/>
          <p:nvPr/>
        </p:nvSpPr>
        <p:spPr>
          <a:xfrm>
            <a:off x="1028700" y="1572559"/>
            <a:ext cx="16230600" cy="1323974"/>
          </a:xfrm>
          <a:prstGeom prst="rect">
            <a:avLst/>
          </a:prstGeom>
          <a:noFill/>
          <a:ln>
            <a:noFill/>
          </a:ln>
        </p:spPr>
        <p:txBody>
          <a:bodyPr spcFirstLastPara="1" wrap="square" lIns="0" tIns="0" rIns="0" bIns="0" anchor="t" anchorCtr="0">
            <a:spAutoFit/>
          </a:bodyPr>
          <a:lstStyle/>
          <a:p>
            <a:pPr marL="0" marR="0" lvl="0" indent="0" algn="ctr" rtl="0">
              <a:lnSpc>
                <a:spcPct val="98999"/>
              </a:lnSpc>
              <a:spcBef>
                <a:spcPts val="0"/>
              </a:spcBef>
              <a:spcAft>
                <a:spcPts val="0"/>
              </a:spcAft>
              <a:buNone/>
            </a:pPr>
            <a:r>
              <a:rPr lang="en-US" sz="9999" b="1" i="0" u="none" strike="noStrike" cap="none">
                <a:solidFill>
                  <a:srgbClr val="FFFEF4"/>
                </a:solidFill>
                <a:latin typeface="Jura"/>
                <a:ea typeface="Jura"/>
                <a:cs typeface="Jura"/>
                <a:sym typeface="Jura"/>
              </a:rPr>
              <a:t>TABLE OF CONTENTS</a:t>
            </a:r>
            <a:endParaRPr/>
          </a:p>
        </p:txBody>
      </p:sp>
      <p:sp>
        <p:nvSpPr>
          <p:cNvPr id="110" name="Google Shape;110;p15"/>
          <p:cNvSpPr txBox="1"/>
          <p:nvPr/>
        </p:nvSpPr>
        <p:spPr>
          <a:xfrm>
            <a:off x="5867988" y="3161818"/>
            <a:ext cx="6536150" cy="685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b="0" i="0" u="none" strike="noStrike" cap="none">
                <a:solidFill>
                  <a:srgbClr val="FFFFFF"/>
                </a:solidFill>
                <a:latin typeface="KoHo"/>
                <a:ea typeface="KoHo"/>
                <a:cs typeface="KoHo"/>
                <a:sym typeface="KoHo"/>
              </a:rPr>
              <a:t>Introduction</a:t>
            </a:r>
            <a:endParaRPr/>
          </a:p>
        </p:txBody>
      </p:sp>
      <p:sp>
        <p:nvSpPr>
          <p:cNvPr id="111" name="Google Shape;111;p15"/>
          <p:cNvSpPr txBox="1"/>
          <p:nvPr/>
        </p:nvSpPr>
        <p:spPr>
          <a:xfrm>
            <a:off x="4455113" y="4215918"/>
            <a:ext cx="9361900" cy="830997"/>
          </a:xfrm>
          <a:prstGeom prst="rect">
            <a:avLst/>
          </a:prstGeom>
          <a:noFill/>
          <a:ln>
            <a:noFill/>
          </a:ln>
        </p:spPr>
        <p:txBody>
          <a:bodyPr spcFirstLastPara="1" wrap="square" lIns="0" tIns="0" rIns="0" bIns="0" anchor="t" anchorCtr="0">
            <a:spAutoFit/>
          </a:bodyPr>
          <a:lstStyle/>
          <a:p>
            <a:pPr algn="ctr">
              <a:lnSpc>
                <a:spcPct val="120000"/>
              </a:lnSpc>
            </a:pPr>
            <a:r>
              <a:rPr lang="en-US" sz="4500" b="0" i="0" u="none" strike="noStrike" cap="none">
                <a:solidFill>
                  <a:srgbClr val="FFFFFF"/>
                </a:solidFill>
                <a:latin typeface="KoHo"/>
                <a:ea typeface="KoHo"/>
                <a:cs typeface="KoHo"/>
                <a:sym typeface="KoHo"/>
              </a:rPr>
              <a:t>What are </a:t>
            </a:r>
            <a:r>
              <a:rPr lang="en-US" sz="4500">
                <a:solidFill>
                  <a:srgbClr val="FFFFFF"/>
                </a:solidFill>
                <a:latin typeface="KoHo"/>
                <a:ea typeface="KoHo"/>
                <a:cs typeface="KoHo"/>
                <a:sym typeface="KoHo"/>
              </a:rPr>
              <a:t>Meteors and Meteorites</a:t>
            </a:r>
            <a:endParaRPr/>
          </a:p>
        </p:txBody>
      </p:sp>
      <p:sp>
        <p:nvSpPr>
          <p:cNvPr id="113" name="Google Shape;113;p15"/>
          <p:cNvSpPr txBox="1"/>
          <p:nvPr/>
        </p:nvSpPr>
        <p:spPr>
          <a:xfrm>
            <a:off x="6169613" y="7752869"/>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a:solidFill>
                  <a:srgbClr val="FFFFFF"/>
                </a:solidFill>
                <a:latin typeface="KoHo"/>
                <a:cs typeface="KoHo"/>
              </a:rPr>
              <a:t>Meteorite Data Analysis</a:t>
            </a:r>
          </a:p>
        </p:txBody>
      </p:sp>
      <p:grpSp>
        <p:nvGrpSpPr>
          <p:cNvPr id="115" name="Google Shape;115;p15"/>
          <p:cNvGrpSpPr/>
          <p:nvPr/>
        </p:nvGrpSpPr>
        <p:grpSpPr>
          <a:xfrm>
            <a:off x="0" y="0"/>
            <a:ext cx="18318287" cy="574388"/>
            <a:chOff x="0" y="0"/>
            <a:chExt cx="4824570" cy="151279"/>
          </a:xfrm>
        </p:grpSpPr>
        <p:sp>
          <p:nvSpPr>
            <p:cNvPr id="116" name="Google Shape;116;p15"/>
            <p:cNvSpPr/>
            <p:nvPr/>
          </p:nvSpPr>
          <p:spPr>
            <a:xfrm>
              <a:off x="0" y="0"/>
              <a:ext cx="4824569" cy="151279"/>
            </a:xfrm>
            <a:custGeom>
              <a:avLst/>
              <a:gdLst/>
              <a:ahLst/>
              <a:cxnLst/>
              <a:rect l="l" t="t" r="r" b="b"/>
              <a:pathLst>
                <a:path w="4824569" h="151279" extrusionOk="0">
                  <a:moveTo>
                    <a:pt x="0" y="0"/>
                  </a:moveTo>
                  <a:lnTo>
                    <a:pt x="4824569" y="0"/>
                  </a:lnTo>
                  <a:lnTo>
                    <a:pt x="4824569" y="151279"/>
                  </a:lnTo>
                  <a:lnTo>
                    <a:pt x="0" y="151279"/>
                  </a:lnTo>
                  <a:close/>
                </a:path>
              </a:pathLst>
            </a:custGeom>
            <a:gradFill>
              <a:gsLst>
                <a:gs pos="0">
                  <a:srgbClr val="000000"/>
                </a:gs>
                <a:gs pos="100000">
                  <a:srgbClr val="FA8E29"/>
                </a:gs>
              </a:gsLst>
              <a:lin ang="0" scaled="0"/>
            </a:gradFill>
            <a:ln>
              <a:noFill/>
            </a:ln>
          </p:spPr>
          <p:txBody>
            <a:bodyPr/>
            <a:lstStyle/>
            <a:p>
              <a:endParaRPr lang="en-US"/>
            </a:p>
          </p:txBody>
        </p:sp>
        <p:sp>
          <p:nvSpPr>
            <p:cNvPr id="117" name="Google Shape;117;p15"/>
            <p:cNvSpPr txBox="1"/>
            <p:nvPr/>
          </p:nvSpPr>
          <p:spPr>
            <a:xfrm>
              <a:off x="0" y="0"/>
              <a:ext cx="4824570" cy="151279"/>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113;p15">
            <a:extLst>
              <a:ext uri="{FF2B5EF4-FFF2-40B4-BE49-F238E27FC236}">
                <a16:creationId xmlns:a16="http://schemas.microsoft.com/office/drawing/2014/main" id="{F7E386A1-33E1-EEAF-4CD5-9E555B08677E}"/>
              </a:ext>
            </a:extLst>
          </p:cNvPr>
          <p:cNvSpPr txBox="1"/>
          <p:nvPr/>
        </p:nvSpPr>
        <p:spPr>
          <a:xfrm>
            <a:off x="5963238" y="5331931"/>
            <a:ext cx="6536150" cy="830997"/>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a:solidFill>
                  <a:srgbClr val="FFFFFF"/>
                </a:solidFill>
                <a:latin typeface="KoHo"/>
                <a:cs typeface="KoHo"/>
                <a:sym typeface="KoHo"/>
              </a:rPr>
              <a:t>Examples</a:t>
            </a:r>
            <a:endParaRPr/>
          </a:p>
        </p:txBody>
      </p:sp>
      <p:sp>
        <p:nvSpPr>
          <p:cNvPr id="3" name="Google Shape;113;p15">
            <a:extLst>
              <a:ext uri="{FF2B5EF4-FFF2-40B4-BE49-F238E27FC236}">
                <a16:creationId xmlns:a16="http://schemas.microsoft.com/office/drawing/2014/main" id="{2E72D935-6A5D-2DE8-0D07-304A554B623F}"/>
              </a:ext>
            </a:extLst>
          </p:cNvPr>
          <p:cNvSpPr txBox="1"/>
          <p:nvPr/>
        </p:nvSpPr>
        <p:spPr>
          <a:xfrm>
            <a:off x="6058488" y="6562243"/>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a:solidFill>
                  <a:srgbClr val="FFFFFF"/>
                </a:solidFill>
                <a:latin typeface="KoHo"/>
                <a:cs typeface="KoHo"/>
                <a:sym typeface="KoHo"/>
              </a:rPr>
              <a:t>Antarctica Research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21"/>
        <p:cNvGrpSpPr/>
        <p:nvPr/>
      </p:nvGrpSpPr>
      <p:grpSpPr>
        <a:xfrm>
          <a:off x="0" y="0"/>
          <a:ext cx="0" cy="0"/>
          <a:chOff x="0" y="0"/>
          <a:chExt cx="0" cy="0"/>
        </a:xfrm>
      </p:grpSpPr>
      <p:cxnSp>
        <p:nvCxnSpPr>
          <p:cNvPr id="122" name="Google Shape;122;p16"/>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23" name="Google Shape;123;p16"/>
          <p:cNvSpPr txBox="1"/>
          <p:nvPr/>
        </p:nvSpPr>
        <p:spPr>
          <a:xfrm>
            <a:off x="266700" y="2809609"/>
            <a:ext cx="17738725" cy="5909310"/>
          </a:xfrm>
          <a:prstGeom prst="rect">
            <a:avLst/>
          </a:prstGeom>
          <a:noFill/>
          <a:ln>
            <a:noFill/>
          </a:ln>
        </p:spPr>
        <p:txBody>
          <a:bodyPr spcFirstLastPara="1" wrap="square" lIns="0" tIns="0" rIns="0" bIns="0" anchor="t" anchorCtr="0">
            <a:spAutoFit/>
          </a:bodyPr>
          <a:lstStyle/>
          <a:p>
            <a:pPr algn="just"/>
            <a:r>
              <a:rPr lang="en-US" sz="3200" dirty="0">
                <a:solidFill>
                  <a:schemeClr val="bg1"/>
                </a:solidFill>
                <a:latin typeface="Calibri"/>
                <a:ea typeface="KoHo"/>
                <a:sym typeface="KoHo"/>
              </a:rPr>
              <a:t>Meteorites are much more than just space rocks</a:t>
            </a:r>
            <a:r>
              <a:rPr lang="en-US" sz="3200" b="0" i="0" u="none" strike="noStrike" cap="none" dirty="0">
                <a:solidFill>
                  <a:schemeClr val="bg1"/>
                </a:solidFill>
                <a:latin typeface="Calibri"/>
                <a:ea typeface="KoHo"/>
                <a:sym typeface="KoHo"/>
              </a:rPr>
              <a:t>, </a:t>
            </a:r>
            <a:r>
              <a:rPr lang="en-US" sz="3200" dirty="0">
                <a:solidFill>
                  <a:schemeClr val="bg1"/>
                </a:solidFill>
                <a:latin typeface="Calibri"/>
                <a:ea typeface="KoHo"/>
                <a:sym typeface="KoHo"/>
              </a:rPr>
              <a:t>they can provide us with crucial information about everything from solar system formation to the origins of life on Earth (American Museum of Natural History</a:t>
            </a:r>
            <a:r>
              <a:rPr lang="en-US" sz="3200" b="0" i="0" u="none" strike="noStrike" cap="none" dirty="0">
                <a:solidFill>
                  <a:schemeClr val="bg1"/>
                </a:solidFill>
                <a:latin typeface="Calibri"/>
                <a:ea typeface="KoHo"/>
                <a:sym typeface="KoHo"/>
              </a:rPr>
              <a:t>, </a:t>
            </a:r>
            <a:r>
              <a:rPr lang="en-US" sz="3200" dirty="0">
                <a:solidFill>
                  <a:schemeClr val="bg1"/>
                </a:solidFill>
                <a:latin typeface="Calibri"/>
                <a:ea typeface="KoHo"/>
                <a:sym typeface="KoHo"/>
              </a:rPr>
              <a:t>n</a:t>
            </a:r>
            <a:r>
              <a:rPr lang="en-US" sz="3200" b="0" i="0" u="none" strike="noStrike" cap="none" dirty="0">
                <a:solidFill>
                  <a:schemeClr val="bg1"/>
                </a:solidFill>
                <a:latin typeface="Calibri"/>
                <a:ea typeface="KoHo"/>
                <a:sym typeface="KoHo"/>
              </a:rPr>
              <a:t>.</a:t>
            </a:r>
            <a:r>
              <a:rPr lang="en-US" sz="3200" dirty="0">
                <a:solidFill>
                  <a:schemeClr val="bg1"/>
                </a:solidFill>
                <a:latin typeface="Calibri"/>
                <a:ea typeface="KoHo"/>
                <a:sym typeface="KoHo"/>
              </a:rPr>
              <a:t>d.). Furthermore</a:t>
            </a:r>
            <a:r>
              <a:rPr lang="en-US" sz="3200" b="0" i="0" u="none" strike="noStrike" cap="none" dirty="0">
                <a:solidFill>
                  <a:schemeClr val="bg1"/>
                </a:solidFill>
                <a:latin typeface="Calibri"/>
                <a:ea typeface="KoHo"/>
                <a:sym typeface="KoHo"/>
              </a:rPr>
              <a:t>, </a:t>
            </a:r>
            <a:r>
              <a:rPr lang="en-US" sz="3200" dirty="0">
                <a:solidFill>
                  <a:schemeClr val="bg1"/>
                </a:solidFill>
                <a:latin typeface="Calibri"/>
                <a:ea typeface="KoHo"/>
                <a:sym typeface="KoHo"/>
              </a:rPr>
              <a:t>according to the Planetary Science Institute, approximately 500 meteorites land on the Earth’s surface every year with only 10 recovered (Planetary Science Institute, 2019). This approximation tells us that there must be plenty of meteorites still to be discovered, which means there’s still lots of insights yet to be made from meteorites. These factors are what inspired us to pursue this project.</a:t>
            </a:r>
            <a:endParaRPr lang="en-US" sz="3200" dirty="0">
              <a:solidFill>
                <a:schemeClr val="bg1"/>
              </a:solidFill>
              <a:latin typeface="Calibri"/>
            </a:endParaRPr>
          </a:p>
          <a:p>
            <a:pPr marL="0" lvl="0" indent="0" algn="just">
              <a:spcBef>
                <a:spcPts val="0"/>
              </a:spcBef>
              <a:spcAft>
                <a:spcPts val="0"/>
              </a:spcAft>
              <a:buNone/>
            </a:pPr>
            <a:endParaRPr lang="en-US" sz="3200" dirty="0">
              <a:solidFill>
                <a:schemeClr val="bg1"/>
              </a:solidFill>
              <a:latin typeface="Calibri"/>
            </a:endParaRPr>
          </a:p>
          <a:p>
            <a:pPr algn="just"/>
            <a:r>
              <a:rPr lang="en-US" sz="3200" dirty="0">
                <a:solidFill>
                  <a:schemeClr val="bg1"/>
                </a:solidFill>
                <a:latin typeface="Calibri"/>
              </a:rPr>
              <a:t>The goal of this project is to identify the frequency of meteorite landings throughout different time periods, most common geographic regions of meteorites, and the differences between meteorite landings in the northern and southern hemispheres respectively. The goal of this project would be an analytical pipeline to identify trends in meteorite landings and their respective geographical locations.</a:t>
            </a:r>
          </a:p>
        </p:txBody>
      </p:sp>
      <p:grpSp>
        <p:nvGrpSpPr>
          <p:cNvPr id="124" name="Google Shape;124;p16"/>
          <p:cNvGrpSpPr/>
          <p:nvPr/>
        </p:nvGrpSpPr>
        <p:grpSpPr>
          <a:xfrm>
            <a:off x="10474365" y="0"/>
            <a:ext cx="7843923" cy="2539734"/>
            <a:chOff x="0" y="0"/>
            <a:chExt cx="2065889" cy="668901"/>
          </a:xfrm>
        </p:grpSpPr>
        <p:sp>
          <p:nvSpPr>
            <p:cNvPr id="125" name="Google Shape;125;p16"/>
            <p:cNvSpPr/>
            <p:nvPr/>
          </p:nvSpPr>
          <p:spPr>
            <a:xfrm>
              <a:off x="0" y="0"/>
              <a:ext cx="2065889" cy="668901"/>
            </a:xfrm>
            <a:custGeom>
              <a:avLst/>
              <a:gdLst/>
              <a:ahLst/>
              <a:cxnLst/>
              <a:rect l="l" t="t" r="r" b="b"/>
              <a:pathLst>
                <a:path w="2065889" h="668901" extrusionOk="0">
                  <a:moveTo>
                    <a:pt x="0" y="0"/>
                  </a:moveTo>
                  <a:lnTo>
                    <a:pt x="2065889" y="0"/>
                  </a:lnTo>
                  <a:lnTo>
                    <a:pt x="2065889" y="668901"/>
                  </a:lnTo>
                  <a:lnTo>
                    <a:pt x="0" y="668901"/>
                  </a:lnTo>
                  <a:close/>
                </a:path>
              </a:pathLst>
            </a:custGeom>
            <a:gradFill>
              <a:gsLst>
                <a:gs pos="0">
                  <a:srgbClr val="000000"/>
                </a:gs>
                <a:gs pos="100000">
                  <a:srgbClr val="FA8E29"/>
                </a:gs>
              </a:gsLst>
              <a:lin ang="0" scaled="0"/>
            </a:gradFill>
            <a:ln>
              <a:noFill/>
            </a:ln>
          </p:spPr>
          <p:txBody>
            <a:bodyPr/>
            <a:lstStyle/>
            <a:p>
              <a:endParaRPr lang="en-US"/>
            </a:p>
          </p:txBody>
        </p:sp>
        <p:sp>
          <p:nvSpPr>
            <p:cNvPr id="126" name="Google Shape;126;p16"/>
            <p:cNvSpPr txBox="1"/>
            <p:nvPr/>
          </p:nvSpPr>
          <p:spPr>
            <a:xfrm>
              <a:off x="0" y="0"/>
              <a:ext cx="2065889" cy="668901"/>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7" name="Google Shape;127;p16"/>
          <p:cNvSpPr txBox="1"/>
          <p:nvPr/>
        </p:nvSpPr>
        <p:spPr>
          <a:xfrm>
            <a:off x="12855456" y="9377732"/>
            <a:ext cx="4403844" cy="3810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02</a:t>
            </a:r>
            <a:endParaRPr/>
          </a:p>
        </p:txBody>
      </p:sp>
      <p:sp>
        <p:nvSpPr>
          <p:cNvPr id="129" name="Google Shape;129;p16"/>
          <p:cNvSpPr txBox="1"/>
          <p:nvPr/>
        </p:nvSpPr>
        <p:spPr>
          <a:xfrm>
            <a:off x="266700" y="885825"/>
            <a:ext cx="11342700" cy="1323900"/>
          </a:xfrm>
          <a:prstGeom prst="rect">
            <a:avLst/>
          </a:prstGeom>
          <a:noFill/>
          <a:ln>
            <a:noFill/>
          </a:ln>
        </p:spPr>
        <p:txBody>
          <a:bodyPr spcFirstLastPara="1" wrap="square" lIns="0" tIns="0" rIns="0" bIns="0" anchor="t" anchorCtr="0">
            <a:spAutoFit/>
          </a:bodyPr>
          <a:lstStyle/>
          <a:p>
            <a:pPr marL="0" marR="0" lvl="0" indent="0" algn="l" rtl="0">
              <a:lnSpc>
                <a:spcPct val="98999"/>
              </a:lnSpc>
              <a:spcBef>
                <a:spcPts val="0"/>
              </a:spcBef>
              <a:spcAft>
                <a:spcPts val="0"/>
              </a:spcAft>
              <a:buNone/>
            </a:pPr>
            <a:r>
              <a:rPr lang="en-US" sz="9999" b="1" i="0" u="none" strike="noStrike" cap="none">
                <a:solidFill>
                  <a:srgbClr val="FFFEF4"/>
                </a:solidFill>
                <a:latin typeface="Jura"/>
                <a:ea typeface="Jura"/>
                <a:cs typeface="Jura"/>
                <a:sym typeface="Jura"/>
              </a:rPr>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56"/>
        <p:cNvGrpSpPr/>
        <p:nvPr/>
      </p:nvGrpSpPr>
      <p:grpSpPr>
        <a:xfrm>
          <a:off x="0" y="0"/>
          <a:ext cx="0" cy="0"/>
          <a:chOff x="0" y="0"/>
          <a:chExt cx="0" cy="0"/>
        </a:xfrm>
      </p:grpSpPr>
      <p:cxnSp>
        <p:nvCxnSpPr>
          <p:cNvPr id="157" name="Google Shape;157;p18"/>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58" name="Google Shape;158;p18"/>
          <p:cNvSpPr txBox="1"/>
          <p:nvPr/>
        </p:nvSpPr>
        <p:spPr>
          <a:xfrm>
            <a:off x="12855456" y="9377732"/>
            <a:ext cx="4403844" cy="3810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04</a:t>
            </a:r>
            <a:endParaRPr/>
          </a:p>
        </p:txBody>
      </p:sp>
      <p:sp>
        <p:nvSpPr>
          <p:cNvPr id="159" name="Google Shape;159;p18"/>
          <p:cNvSpPr txBox="1"/>
          <p:nvPr/>
        </p:nvSpPr>
        <p:spPr>
          <a:xfrm>
            <a:off x="107950" y="9107857"/>
            <a:ext cx="8115300" cy="307777"/>
          </a:xfrm>
          <a:prstGeom prst="rect">
            <a:avLst/>
          </a:prstGeom>
          <a:noFill/>
          <a:ln>
            <a:noFill/>
          </a:ln>
        </p:spPr>
        <p:txBody>
          <a:bodyPr spcFirstLastPara="1" wrap="square" lIns="0" tIns="0" rIns="0" bIns="0" anchor="t" anchorCtr="0">
            <a:spAutoFit/>
          </a:bodyPr>
          <a:lstStyle/>
          <a:p>
            <a:r>
              <a:rPr lang="en-US" sz="2000">
                <a:solidFill>
                  <a:schemeClr val="bg1"/>
                </a:solidFill>
                <a:latin typeface="Calibri"/>
                <a:ea typeface="KoHo"/>
                <a:cs typeface="Times New Roman"/>
                <a:sym typeface="KoHo"/>
              </a:rPr>
              <a:t>Credit: https://en.wikipedia.org/wiki/Meteorite</a:t>
            </a:r>
            <a:endParaRPr lang="en-US" sz="2000">
              <a:solidFill>
                <a:schemeClr val="bg1"/>
              </a:solidFill>
              <a:latin typeface="Calibri"/>
            </a:endParaRPr>
          </a:p>
        </p:txBody>
      </p:sp>
      <p:grpSp>
        <p:nvGrpSpPr>
          <p:cNvPr id="162" name="Google Shape;162;p18"/>
          <p:cNvGrpSpPr/>
          <p:nvPr/>
        </p:nvGrpSpPr>
        <p:grpSpPr>
          <a:xfrm>
            <a:off x="7833051" y="0"/>
            <a:ext cx="10485236" cy="3105109"/>
            <a:chOff x="0" y="0"/>
            <a:chExt cx="2761544" cy="817806"/>
          </a:xfrm>
        </p:grpSpPr>
        <p:sp>
          <p:nvSpPr>
            <p:cNvPr id="163" name="Google Shape;163;p18"/>
            <p:cNvSpPr/>
            <p:nvPr/>
          </p:nvSpPr>
          <p:spPr>
            <a:xfrm>
              <a:off x="0" y="0"/>
              <a:ext cx="2761544" cy="817806"/>
            </a:xfrm>
            <a:custGeom>
              <a:avLst/>
              <a:gdLst/>
              <a:ahLst/>
              <a:cxnLst/>
              <a:rect l="l" t="t" r="r" b="b"/>
              <a:pathLst>
                <a:path w="2761544" h="817806" extrusionOk="0">
                  <a:moveTo>
                    <a:pt x="0" y="0"/>
                  </a:moveTo>
                  <a:lnTo>
                    <a:pt x="2761544" y="0"/>
                  </a:lnTo>
                  <a:lnTo>
                    <a:pt x="2761544" y="817806"/>
                  </a:lnTo>
                  <a:lnTo>
                    <a:pt x="0" y="817806"/>
                  </a:lnTo>
                  <a:close/>
                </a:path>
              </a:pathLst>
            </a:custGeom>
            <a:gradFill>
              <a:gsLst>
                <a:gs pos="0">
                  <a:srgbClr val="000000"/>
                </a:gs>
                <a:gs pos="100000">
                  <a:srgbClr val="FA8E29"/>
                </a:gs>
              </a:gsLst>
              <a:lin ang="0" scaled="0"/>
            </a:gradFill>
            <a:ln>
              <a:noFill/>
            </a:ln>
          </p:spPr>
          <p:txBody>
            <a:bodyPr/>
            <a:lstStyle/>
            <a:p>
              <a:endParaRPr lang="en-US"/>
            </a:p>
          </p:txBody>
        </p:sp>
        <p:sp>
          <p:nvSpPr>
            <p:cNvPr id="164" name="Google Shape;164;p18"/>
            <p:cNvSpPr txBox="1"/>
            <p:nvPr/>
          </p:nvSpPr>
          <p:spPr>
            <a:xfrm>
              <a:off x="0" y="0"/>
              <a:ext cx="2761544" cy="817805"/>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1" name="Google Shape;161;p18"/>
          <p:cNvSpPr txBox="1"/>
          <p:nvPr/>
        </p:nvSpPr>
        <p:spPr>
          <a:xfrm>
            <a:off x="306388" y="353946"/>
            <a:ext cx="18168287" cy="2215991"/>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9000" b="1" i="0" u="none" strike="noStrike" cap="none">
                <a:solidFill>
                  <a:srgbClr val="FFFEF4"/>
                </a:solidFill>
                <a:latin typeface="Jura"/>
                <a:ea typeface="Jura"/>
                <a:cs typeface="Jura"/>
                <a:sym typeface="Jura"/>
              </a:rPr>
              <a:t>WHAT ARE</a:t>
            </a:r>
            <a:endParaRPr lang="en-US" sz="9000"/>
          </a:p>
          <a:p>
            <a:pPr>
              <a:lnSpc>
                <a:spcPct val="80000"/>
              </a:lnSpc>
            </a:pPr>
            <a:r>
              <a:rPr lang="en-US" sz="9000" b="1">
                <a:solidFill>
                  <a:srgbClr val="FFFEF4"/>
                </a:solidFill>
                <a:latin typeface="Jura"/>
                <a:ea typeface="Jura"/>
                <a:cs typeface="Jura"/>
                <a:sym typeface="Jura"/>
              </a:rPr>
              <a:t>METEORS AND METEORITES</a:t>
            </a:r>
            <a:r>
              <a:rPr lang="en-US" sz="9000" b="1" i="0" u="none" strike="noStrike" cap="none">
                <a:solidFill>
                  <a:srgbClr val="FFFEF4"/>
                </a:solidFill>
                <a:latin typeface="Jura"/>
                <a:ea typeface="Jura"/>
                <a:cs typeface="Jura"/>
                <a:sym typeface="Jura"/>
              </a:rPr>
              <a:t>?</a:t>
            </a:r>
            <a:endParaRPr sz="9000"/>
          </a:p>
        </p:txBody>
      </p:sp>
      <p:pic>
        <p:nvPicPr>
          <p:cNvPr id="2" name="Picture 1" descr="A tree in a field with a starry sky and falling stars&#10;&#10;Description automatically generated">
            <a:extLst>
              <a:ext uri="{FF2B5EF4-FFF2-40B4-BE49-F238E27FC236}">
                <a16:creationId xmlns:a16="http://schemas.microsoft.com/office/drawing/2014/main" id="{19F01A6F-3C03-0D01-0F7B-8AA2B02E5C1E}"/>
              </a:ext>
            </a:extLst>
          </p:cNvPr>
          <p:cNvPicPr>
            <a:picLocks noChangeAspect="1"/>
          </p:cNvPicPr>
          <p:nvPr/>
        </p:nvPicPr>
        <p:blipFill>
          <a:blip r:embed="rId3"/>
          <a:stretch>
            <a:fillRect/>
          </a:stretch>
        </p:blipFill>
        <p:spPr>
          <a:xfrm>
            <a:off x="9921874" y="3102742"/>
            <a:ext cx="8358189" cy="4700641"/>
          </a:xfrm>
          <a:prstGeom prst="rect">
            <a:avLst/>
          </a:prstGeom>
        </p:spPr>
      </p:pic>
      <p:sp>
        <p:nvSpPr>
          <p:cNvPr id="160" name="Google Shape;160;p18"/>
          <p:cNvSpPr txBox="1"/>
          <p:nvPr/>
        </p:nvSpPr>
        <p:spPr>
          <a:xfrm>
            <a:off x="107950" y="3105105"/>
            <a:ext cx="9730725" cy="5601533"/>
          </a:xfrm>
          <a:prstGeom prst="rect">
            <a:avLst/>
          </a:prstGeom>
          <a:noFill/>
          <a:ln>
            <a:noFill/>
          </a:ln>
        </p:spPr>
        <p:txBody>
          <a:bodyPr spcFirstLastPara="1" wrap="square" lIns="0" tIns="0" rIns="0" bIns="0" anchor="t" anchorCtr="0">
            <a:spAutoFit/>
          </a:bodyPr>
          <a:lstStyle/>
          <a:p>
            <a:pPr algn="just"/>
            <a:r>
              <a:rPr lang="en-US" sz="2600">
                <a:solidFill>
                  <a:schemeClr val="bg1"/>
                </a:solidFill>
                <a:latin typeface="Calibri"/>
                <a:ea typeface="KoHo"/>
                <a:cs typeface="Times New Roman"/>
                <a:sym typeface="KoHo"/>
              </a:rPr>
              <a:t>A </a:t>
            </a:r>
            <a:r>
              <a:rPr lang="en-US" sz="2600" b="1">
                <a:solidFill>
                  <a:schemeClr val="bg1"/>
                </a:solidFill>
                <a:latin typeface="Calibri"/>
                <a:ea typeface="KoHo"/>
                <a:cs typeface="Times New Roman"/>
                <a:sym typeface="KoHo"/>
              </a:rPr>
              <a:t>meteorite</a:t>
            </a:r>
            <a:r>
              <a:rPr lang="en-US" sz="2600">
                <a:solidFill>
                  <a:schemeClr val="bg1"/>
                </a:solidFill>
                <a:latin typeface="Calibri"/>
                <a:ea typeface="KoHo"/>
                <a:cs typeface="Times New Roman"/>
                <a:sym typeface="KoHo"/>
              </a:rPr>
              <a:t> is a solid piece of debris from an object, such as a comet, asteroid, or meteoroid, that originates in outer space and survives its passage through the atmosphere to reach the surface of a planet or moon. When the original object enters the atmosphere, various factors such as friction</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pressure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and chemical interactions with the atmospheric gases cause it to heat up and radiate energy</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It then becomes a meteor and forms a fireball, also known as a shooting star; astronomers call the brightest examples "bolides". Once it settles on the larger body's surface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the meteor becomes a meteorite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Meteorites vary greatly </a:t>
            </a:r>
            <a:r>
              <a:rPr lang="en-US" sz="2600" b="0" i="0" u="none" strike="noStrike" cap="none">
                <a:solidFill>
                  <a:schemeClr val="bg1"/>
                </a:solidFill>
                <a:latin typeface="Calibri"/>
                <a:ea typeface="KoHo"/>
                <a:cs typeface="Times New Roman"/>
                <a:sym typeface="KoHo"/>
              </a:rPr>
              <a:t>in </a:t>
            </a:r>
            <a:r>
              <a:rPr lang="en-US" sz="2600">
                <a:solidFill>
                  <a:schemeClr val="bg1"/>
                </a:solidFill>
                <a:latin typeface="Calibri"/>
                <a:ea typeface="KoHo"/>
                <a:cs typeface="Times New Roman"/>
                <a:sym typeface="KoHo"/>
              </a:rPr>
              <a:t>size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For geologists, a bolide is a meteorite large enough to create an impact crater.</a:t>
            </a:r>
            <a:endParaRPr lang="en-US" sz="2600">
              <a:solidFill>
                <a:schemeClr val="bg1"/>
              </a:solidFill>
              <a:latin typeface="Calibri"/>
              <a:ea typeface="KoHo"/>
              <a:cs typeface="Times New Roman"/>
            </a:endParaRPr>
          </a:p>
          <a:p>
            <a:pPr algn="just"/>
            <a:endParaRPr lang="en-US" sz="2600">
              <a:solidFill>
                <a:schemeClr val="bg1"/>
              </a:solidFill>
              <a:latin typeface="Calibri"/>
              <a:ea typeface="KoHo"/>
              <a:cs typeface="Times New Roman"/>
            </a:endParaRPr>
          </a:p>
          <a:p>
            <a:pPr algn="just"/>
            <a:r>
              <a:rPr lang="en-US" sz="2600">
                <a:solidFill>
                  <a:schemeClr val="bg1"/>
                </a:solidFill>
                <a:latin typeface="Calibri"/>
                <a:cs typeface="Times New Roman"/>
              </a:rPr>
              <a:t>The Greek root for both meteor and meteorite is ta </a:t>
            </a:r>
            <a:r>
              <a:rPr lang="en-US" sz="2600" err="1">
                <a:solidFill>
                  <a:schemeClr val="bg1"/>
                </a:solidFill>
                <a:latin typeface="Calibri"/>
                <a:cs typeface="Times New Roman"/>
              </a:rPr>
              <a:t>meteora</a:t>
            </a:r>
            <a:r>
              <a:rPr lang="en-US" sz="2600">
                <a:solidFill>
                  <a:schemeClr val="bg1"/>
                </a:solidFill>
                <a:latin typeface="Calibri"/>
                <a:cs typeface="Times New Roman"/>
              </a:rPr>
              <a:t>, "things in heaven above."</a:t>
            </a:r>
            <a:endParaRPr lang="en-US" sz="2600">
              <a:solidFill>
                <a:schemeClr val="bg1"/>
              </a:solidFill>
              <a:latin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p:cNvGrpSpPr/>
        <p:nvPr/>
      </p:nvGrpSpPr>
      <p:grpSpPr>
        <a:xfrm>
          <a:off x="0" y="0"/>
          <a:ext cx="0" cy="0"/>
          <a:chOff x="0" y="0"/>
          <a:chExt cx="0" cy="0"/>
        </a:xfrm>
      </p:grpSpPr>
      <p:sp>
        <p:nvSpPr>
          <p:cNvPr id="364" name="Google Shape;364;p30"/>
          <p:cNvSpPr txBox="1"/>
          <p:nvPr/>
        </p:nvSpPr>
        <p:spPr>
          <a:xfrm>
            <a:off x="488950" y="438150"/>
            <a:ext cx="8990700" cy="1231106"/>
          </a:xfrm>
          <a:prstGeom prst="rect">
            <a:avLst/>
          </a:prstGeom>
          <a:noFill/>
          <a:ln>
            <a:noFill/>
          </a:ln>
        </p:spPr>
        <p:txBody>
          <a:bodyPr spcFirstLastPara="1" wrap="square" lIns="0" tIns="0" rIns="0" bIns="0" anchor="t" anchorCtr="0">
            <a:spAutoFit/>
          </a:bodyPr>
          <a:lstStyle/>
          <a:p>
            <a:pPr marL="0" marR="0" lvl="0" indent="0" algn="l">
              <a:lnSpc>
                <a:spcPct val="100000"/>
              </a:lnSpc>
              <a:spcBef>
                <a:spcPts val="0"/>
              </a:spcBef>
              <a:spcAft>
                <a:spcPts val="0"/>
              </a:spcAft>
              <a:buNone/>
            </a:pPr>
            <a:r>
              <a:rPr lang="en-US" sz="8000" b="1">
                <a:solidFill>
                  <a:srgbClr val="FFFDFC"/>
                </a:solidFill>
                <a:latin typeface="Jura"/>
                <a:ea typeface="Jura"/>
                <a:sym typeface="Jura"/>
              </a:rPr>
              <a:t>EXAMPLE</a:t>
            </a:r>
            <a:endParaRPr lang="en-US"/>
          </a:p>
        </p:txBody>
      </p:sp>
      <p:sp>
        <p:nvSpPr>
          <p:cNvPr id="365" name="Google Shape;365;p30"/>
          <p:cNvSpPr txBox="1"/>
          <p:nvPr/>
        </p:nvSpPr>
        <p:spPr>
          <a:xfrm>
            <a:off x="401027" y="1666769"/>
            <a:ext cx="6345750" cy="7848302"/>
          </a:xfrm>
          <a:prstGeom prst="rect">
            <a:avLst/>
          </a:prstGeom>
          <a:noFill/>
          <a:ln>
            <a:noFill/>
          </a:ln>
        </p:spPr>
        <p:txBody>
          <a:bodyPr spcFirstLastPara="1" wrap="square" lIns="0" tIns="0" rIns="0" bIns="0" anchor="t" anchorCtr="0">
            <a:spAutoFit/>
          </a:bodyPr>
          <a:lstStyle/>
          <a:p>
            <a:pPr algn="just"/>
            <a:r>
              <a:rPr lang="en-US" sz="3000" err="1">
                <a:solidFill>
                  <a:schemeClr val="bg1"/>
                </a:solidFill>
                <a:latin typeface="Calibri"/>
                <a:ea typeface="KoHo"/>
                <a:cs typeface="Times New Roman"/>
                <a:sym typeface="KoHo"/>
              </a:rPr>
              <a:t>Murnpeowie</a:t>
            </a:r>
            <a:r>
              <a:rPr lang="en-US" sz="3000">
                <a:solidFill>
                  <a:schemeClr val="bg1"/>
                </a:solidFill>
                <a:latin typeface="Calibri"/>
                <a:ea typeface="KoHo"/>
                <a:cs typeface="Times New Roman"/>
                <a:sym typeface="KoHo"/>
              </a:rPr>
              <a:t> Meteorite - this spectacular, 2520-pound iron meteorite was found in the South Australian Outback in 1909. The mass has a well-preserved, dark-colored, outer surface with nice regmaglypts (surface cavities). Iron meteorites exposed at Earth's surface oxidize &amp; rust relatively quickly. Given </a:t>
            </a:r>
            <a:r>
              <a:rPr lang="en-US" sz="3000" b="0" i="0" u="none" strike="noStrike" cap="none">
                <a:solidFill>
                  <a:schemeClr val="bg1"/>
                </a:solidFill>
                <a:latin typeface="Calibri"/>
                <a:ea typeface="KoHo"/>
                <a:cs typeface="Times New Roman"/>
                <a:sym typeface="KoHo"/>
              </a:rPr>
              <a:t>the </a:t>
            </a:r>
            <a:r>
              <a:rPr lang="en-US" sz="3000">
                <a:solidFill>
                  <a:schemeClr val="bg1"/>
                </a:solidFill>
                <a:latin typeface="Calibri"/>
                <a:ea typeface="KoHo"/>
                <a:cs typeface="Times New Roman"/>
                <a:sym typeface="KoHo"/>
              </a:rPr>
              <a:t>fresh nature of </a:t>
            </a:r>
            <a:r>
              <a:rPr lang="en-US" sz="3000" err="1">
                <a:solidFill>
                  <a:schemeClr val="bg1"/>
                </a:solidFill>
                <a:latin typeface="Calibri"/>
                <a:ea typeface="KoHo"/>
                <a:cs typeface="Times New Roman"/>
                <a:sym typeface="KoHo"/>
              </a:rPr>
              <a:t>Murnpeowie</a:t>
            </a:r>
            <a:r>
              <a:rPr lang="en-US" sz="3000">
                <a:solidFill>
                  <a:schemeClr val="bg1"/>
                </a:solidFill>
                <a:latin typeface="Calibri"/>
                <a:ea typeface="KoHo"/>
                <a:cs typeface="Times New Roman"/>
                <a:sym typeface="KoHo"/>
              </a:rPr>
              <a:t>, it's been estimated that it fell to Earth within five years of it being found.  </a:t>
            </a:r>
            <a:endParaRPr lang="en-US" sz="3000">
              <a:solidFill>
                <a:schemeClr val="bg1"/>
              </a:solidFill>
              <a:latin typeface="Calibri"/>
            </a:endParaRPr>
          </a:p>
          <a:p>
            <a:pPr algn="just"/>
            <a:endParaRPr lang="en-US" sz="3000">
              <a:solidFill>
                <a:schemeClr val="bg1"/>
              </a:solidFill>
              <a:latin typeface="Calibri"/>
              <a:ea typeface="KoHo"/>
              <a:cs typeface="Times New Roman"/>
              <a:sym typeface="KoHo"/>
            </a:endParaRPr>
          </a:p>
          <a:p>
            <a:pPr algn="just"/>
            <a:r>
              <a:rPr lang="en-US" sz="3000">
                <a:solidFill>
                  <a:schemeClr val="bg1"/>
                </a:solidFill>
                <a:latin typeface="Calibri"/>
                <a:ea typeface="KoHo"/>
                <a:cs typeface="Times New Roman"/>
                <a:sym typeface="KoHo"/>
              </a:rPr>
              <a:t>Location</a:t>
            </a:r>
            <a:r>
              <a:rPr lang="en-US" sz="3000" b="0" i="0" u="none" strike="noStrike" cap="none">
                <a:solidFill>
                  <a:schemeClr val="bg1"/>
                </a:solidFill>
                <a:latin typeface="Calibri"/>
                <a:ea typeface="KoHo"/>
                <a:cs typeface="Times New Roman"/>
                <a:sym typeface="KoHo"/>
              </a:rPr>
              <a:t>: </a:t>
            </a:r>
            <a:r>
              <a:rPr lang="en-US" sz="3000">
                <a:solidFill>
                  <a:schemeClr val="bg1"/>
                </a:solidFill>
                <a:latin typeface="Calibri"/>
                <a:ea typeface="KoHo"/>
                <a:cs typeface="Times New Roman"/>
                <a:sym typeface="KoHo"/>
              </a:rPr>
              <a:t>South Australian Outback between Lake </a:t>
            </a:r>
            <a:r>
              <a:rPr lang="en-US" sz="3000" err="1">
                <a:solidFill>
                  <a:schemeClr val="bg1"/>
                </a:solidFill>
                <a:latin typeface="Calibri"/>
                <a:ea typeface="KoHo"/>
                <a:cs typeface="Times New Roman"/>
                <a:sym typeface="KoHo"/>
              </a:rPr>
              <a:t>Callabonna</a:t>
            </a:r>
            <a:r>
              <a:rPr lang="en-US" sz="3000">
                <a:solidFill>
                  <a:schemeClr val="bg1"/>
                </a:solidFill>
                <a:latin typeface="Calibri"/>
                <a:ea typeface="KoHo"/>
                <a:cs typeface="Times New Roman"/>
                <a:sym typeface="KoHo"/>
              </a:rPr>
              <a:t> and Lake Blanche, NE by E of Mt</a:t>
            </a:r>
            <a:r>
              <a:rPr lang="en-US" sz="3000" b="0" i="0" u="none" strike="noStrike" cap="none">
                <a:solidFill>
                  <a:schemeClr val="bg1"/>
                </a:solidFill>
                <a:latin typeface="Calibri"/>
                <a:ea typeface="KoHo"/>
                <a:cs typeface="Times New Roman"/>
                <a:sym typeface="KoHo"/>
              </a:rPr>
              <a:t>. </a:t>
            </a:r>
            <a:r>
              <a:rPr lang="en-US" sz="3000">
                <a:solidFill>
                  <a:schemeClr val="bg1"/>
                </a:solidFill>
                <a:latin typeface="Calibri"/>
                <a:ea typeface="KoHo"/>
                <a:cs typeface="Times New Roman"/>
                <a:sym typeface="KoHo"/>
              </a:rPr>
              <a:t>Hopeless, near the Strzelecki Track, eastern South Australia.</a:t>
            </a:r>
            <a:endParaRPr lang="en-US" sz="3000">
              <a:solidFill>
                <a:schemeClr val="bg1"/>
              </a:solidFill>
              <a:latin typeface="Calibri"/>
            </a:endParaRPr>
          </a:p>
        </p:txBody>
      </p:sp>
      <p:grpSp>
        <p:nvGrpSpPr>
          <p:cNvPr id="367" name="Google Shape;367;p30"/>
          <p:cNvGrpSpPr/>
          <p:nvPr/>
        </p:nvGrpSpPr>
        <p:grpSpPr>
          <a:xfrm>
            <a:off x="10019300" y="-9525"/>
            <a:ext cx="8268700" cy="10296525"/>
            <a:chOff x="0" y="0"/>
            <a:chExt cx="2177765" cy="2711842"/>
          </a:xfrm>
        </p:grpSpPr>
        <p:sp>
          <p:nvSpPr>
            <p:cNvPr id="368" name="Google Shape;368;p30"/>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2" name="Picture 1">
            <a:extLst>
              <a:ext uri="{FF2B5EF4-FFF2-40B4-BE49-F238E27FC236}">
                <a16:creationId xmlns:a16="http://schemas.microsoft.com/office/drawing/2014/main" id="{BE8A4954-4C90-82D9-C6BB-FCD6DDFF0AD9}"/>
              </a:ext>
            </a:extLst>
          </p:cNvPr>
          <p:cNvPicPr>
            <a:picLocks noChangeAspect="1"/>
          </p:cNvPicPr>
          <p:nvPr/>
        </p:nvPicPr>
        <p:blipFill>
          <a:blip r:embed="rId3"/>
          <a:stretch>
            <a:fillRect/>
          </a:stretch>
        </p:blipFill>
        <p:spPr>
          <a:xfrm>
            <a:off x="7078915" y="1668463"/>
            <a:ext cx="11210419" cy="862488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2388726F-6664-F111-A6CE-F60F0459941C}"/>
            </a:ext>
          </a:extLst>
        </p:cNvPr>
        <p:cNvGrpSpPr/>
        <p:nvPr/>
      </p:nvGrpSpPr>
      <p:grpSpPr>
        <a:xfrm>
          <a:off x="0" y="0"/>
          <a:ext cx="0" cy="0"/>
          <a:chOff x="0" y="0"/>
          <a:chExt cx="0" cy="0"/>
        </a:xfrm>
      </p:grpSpPr>
      <p:sp>
        <p:nvSpPr>
          <p:cNvPr id="365" name="Google Shape;365;p30">
            <a:extLst>
              <a:ext uri="{FF2B5EF4-FFF2-40B4-BE49-F238E27FC236}">
                <a16:creationId xmlns:a16="http://schemas.microsoft.com/office/drawing/2014/main" id="{452FA55B-D5C2-8B86-F628-7B22352BDC99}"/>
              </a:ext>
            </a:extLst>
          </p:cNvPr>
          <p:cNvSpPr txBox="1"/>
          <p:nvPr/>
        </p:nvSpPr>
        <p:spPr>
          <a:xfrm>
            <a:off x="305777" y="2246207"/>
            <a:ext cx="7027154" cy="6401753"/>
          </a:xfrm>
          <a:prstGeom prst="rect">
            <a:avLst/>
          </a:prstGeom>
          <a:noFill/>
          <a:ln>
            <a:noFill/>
          </a:ln>
        </p:spPr>
        <p:txBody>
          <a:bodyPr spcFirstLastPara="1" wrap="square" lIns="0" tIns="0" rIns="0" bIns="0" anchor="t" anchorCtr="0">
            <a:spAutoFit/>
          </a:bodyPr>
          <a:lstStyle/>
          <a:p>
            <a:pPr algn="just"/>
            <a:r>
              <a:rPr lang="en-US" sz="2600">
                <a:solidFill>
                  <a:schemeClr val="bg1"/>
                </a:solidFill>
                <a:latin typeface="Calibri"/>
                <a:ea typeface="KoHo"/>
                <a:cs typeface="Times New Roman"/>
                <a:sym typeface="KoHo"/>
              </a:rPr>
              <a:t>2/3 of all meteorites found come from Antarctica.</a:t>
            </a:r>
            <a:endParaRPr lang="en-US" sz="2600">
              <a:solidFill>
                <a:schemeClr val="bg1"/>
              </a:solidFill>
              <a:latin typeface="Calibri"/>
            </a:endParaRPr>
          </a:p>
          <a:p>
            <a:pPr algn="just"/>
            <a:r>
              <a:rPr lang="en-US" sz="2600">
                <a:solidFill>
                  <a:schemeClr val="bg1"/>
                </a:solidFill>
                <a:latin typeface="Calibri"/>
                <a:ea typeface="KoHo"/>
                <a:cs typeface="Times New Roman"/>
                <a:sym typeface="KoHo"/>
              </a:rPr>
              <a:t>There is a reason why it is hard to find meteorites. </a:t>
            </a: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For starters,  2/3 of Earth is covered with water. For all the meteorites that make it to Earth, most of them splash down the oceanic obscurity. </a:t>
            </a:r>
            <a:endParaRPr lang="en-US" sz="2600">
              <a:solidFill>
                <a:schemeClr val="bg1"/>
              </a:solidFill>
              <a:latin typeface="Calibri"/>
              <a:ea typeface="KoHo"/>
              <a:cs typeface="Times New Roman"/>
            </a:endParaRP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To be discovered and studied, meteorites have to land on land. But over 100s of thousands of years meteorites eroded by the elements. </a:t>
            </a: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Dry places however present better grounds for preservation of meteorites. So, most are found in the deserts. </a:t>
            </a: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And the biggest desert in the world is Antarctica. </a:t>
            </a:r>
            <a:endParaRPr lang="en-US" sz="2600">
              <a:solidFill>
                <a:schemeClr val="bg1"/>
              </a:solidFill>
              <a:latin typeface="Calibri"/>
              <a:cs typeface="Times New Roman"/>
            </a:endParaRPr>
          </a:p>
        </p:txBody>
      </p:sp>
      <p:grpSp>
        <p:nvGrpSpPr>
          <p:cNvPr id="367" name="Google Shape;367;p30">
            <a:extLst>
              <a:ext uri="{FF2B5EF4-FFF2-40B4-BE49-F238E27FC236}">
                <a16:creationId xmlns:a16="http://schemas.microsoft.com/office/drawing/2014/main" id="{328E6B62-F9FA-7899-6BEE-20CE47DA2CF4}"/>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7DF5182B-55DB-BB4F-950A-2A28591E396E}"/>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2E99785A-F178-1A38-53D5-11DE4FF6CC9A}"/>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64" name="Google Shape;364;p30">
            <a:extLst>
              <a:ext uri="{FF2B5EF4-FFF2-40B4-BE49-F238E27FC236}">
                <a16:creationId xmlns:a16="http://schemas.microsoft.com/office/drawing/2014/main" id="{D3441D0C-AE66-3F29-5426-CC1D5A3297CE}"/>
              </a:ext>
            </a:extLst>
          </p:cNvPr>
          <p:cNvSpPr txBox="1"/>
          <p:nvPr/>
        </p:nvSpPr>
        <p:spPr>
          <a:xfrm>
            <a:off x="306387" y="311150"/>
            <a:ext cx="14927950"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ANTARCTICA RESERACH</a:t>
            </a:r>
            <a:endParaRPr lang="en-US"/>
          </a:p>
        </p:txBody>
      </p:sp>
      <p:pic>
        <p:nvPicPr>
          <p:cNvPr id="3" name="Picture 2" descr="A group of people in snow gear&#10;&#10;Description automatically generated">
            <a:extLst>
              <a:ext uri="{FF2B5EF4-FFF2-40B4-BE49-F238E27FC236}">
                <a16:creationId xmlns:a16="http://schemas.microsoft.com/office/drawing/2014/main" id="{4BA5457F-F84B-C6EF-9FE9-C4ED5F67B84D}"/>
              </a:ext>
            </a:extLst>
          </p:cNvPr>
          <p:cNvPicPr>
            <a:picLocks noChangeAspect="1"/>
          </p:cNvPicPr>
          <p:nvPr/>
        </p:nvPicPr>
        <p:blipFill>
          <a:blip r:embed="rId3"/>
          <a:stretch>
            <a:fillRect/>
          </a:stretch>
        </p:blipFill>
        <p:spPr>
          <a:xfrm>
            <a:off x="7543067" y="2246893"/>
            <a:ext cx="10744933" cy="7157244"/>
          </a:xfrm>
          <a:prstGeom prst="rect">
            <a:avLst/>
          </a:prstGeom>
        </p:spPr>
      </p:pic>
    </p:spTree>
    <p:extLst>
      <p:ext uri="{BB962C8B-B14F-4D97-AF65-F5344CB8AC3E}">
        <p14:creationId xmlns:p14="http://schemas.microsoft.com/office/powerpoint/2010/main" val="2549295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7DCDF030-41CD-55A6-998E-CFA01C85F6F4}"/>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211741CC-668F-AEA6-504F-A9AE273B2C21}"/>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0F90811A-2742-9A8A-5EDD-DEF79B371060}"/>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CCB9D140-C584-EF8B-2C46-B72A1428A176}"/>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64" name="Google Shape;364;p30">
            <a:extLst>
              <a:ext uri="{FF2B5EF4-FFF2-40B4-BE49-F238E27FC236}">
                <a16:creationId xmlns:a16="http://schemas.microsoft.com/office/drawing/2014/main" id="{FE140B35-B750-E590-52E0-B78E14BDC518}"/>
              </a:ext>
            </a:extLst>
          </p:cNvPr>
          <p:cNvSpPr txBox="1"/>
          <p:nvPr/>
        </p:nvSpPr>
        <p:spPr>
          <a:xfrm>
            <a:off x="163513" y="152400"/>
            <a:ext cx="17737825"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ANTARCTICA RESEARCH </a:t>
            </a:r>
            <a:r>
              <a:rPr lang="en-US" sz="4000" b="1" i="1">
                <a:solidFill>
                  <a:srgbClr val="FFFDFC"/>
                </a:solidFill>
                <a:latin typeface="Jura"/>
                <a:ea typeface="Jura"/>
                <a:sym typeface="Jura"/>
              </a:rPr>
              <a:t>continued</a:t>
            </a:r>
            <a:endParaRPr lang="en-US" sz="4000" i="1"/>
          </a:p>
        </p:txBody>
      </p:sp>
      <p:sp>
        <p:nvSpPr>
          <p:cNvPr id="365" name="Google Shape;365;p30">
            <a:extLst>
              <a:ext uri="{FF2B5EF4-FFF2-40B4-BE49-F238E27FC236}">
                <a16:creationId xmlns:a16="http://schemas.microsoft.com/office/drawing/2014/main" id="{FF563552-AB71-3E6A-57FF-82BADCBDBAA4}"/>
              </a:ext>
            </a:extLst>
          </p:cNvPr>
          <p:cNvSpPr txBox="1"/>
          <p:nvPr/>
        </p:nvSpPr>
        <p:spPr>
          <a:xfrm>
            <a:off x="162902" y="1777894"/>
            <a:ext cx="7519279" cy="8079135"/>
          </a:xfrm>
          <a:prstGeom prst="rect">
            <a:avLst/>
          </a:prstGeom>
          <a:noFill/>
          <a:ln>
            <a:noFill/>
          </a:ln>
        </p:spPr>
        <p:txBody>
          <a:bodyPr spcFirstLastPara="1" wrap="square" lIns="0" tIns="0" rIns="0" bIns="0" anchor="t" anchorCtr="0">
            <a:spAutoFit/>
          </a:bodyPr>
          <a:lstStyle/>
          <a:p>
            <a:pPr algn="just"/>
            <a:r>
              <a:rPr lang="en-US" sz="2500">
                <a:solidFill>
                  <a:schemeClr val="bg1"/>
                </a:solidFill>
                <a:latin typeface="Calibri"/>
                <a:ea typeface="KoHo"/>
                <a:cs typeface="Times New Roman"/>
                <a:sym typeface="KoHo"/>
              </a:rPr>
              <a:t>But we don’t find space rocks just anywhere in Antarctica. That is because meteorites that land there, end up landing on glaciers. And over time more and more ice piles on top of meteorites. Glaciers start flowing like giant frozen rivers, carrying meteorites with them. Most glaciers flow straight into the ocean. But some collide with mountains, forcing the ice upward. Meanwhile strong winds shear away the highest part of the glacier, reviling deeper ice and thousands of years of deposited meteorites. So, Antarctica is perfectly primed to collect meteorites. It catches them with its huge surface area, keeps them on ice and piles them in the specific places. Those meteorites have been compressed for so many years, that all the air is squeezed out of them. They literally appear blue in sunlight once reached the surface. All scientists have to do is find blue ice and collect the meteorites.</a:t>
            </a:r>
            <a:endParaRPr lang="en-US" sz="2500">
              <a:solidFill>
                <a:schemeClr val="bg1"/>
              </a:solidFill>
              <a:latin typeface="Calibri"/>
            </a:endParaRPr>
          </a:p>
          <a:p>
            <a:pPr algn="just"/>
            <a:endParaRPr lang="en-US" sz="2500">
              <a:solidFill>
                <a:schemeClr val="bg1"/>
              </a:solidFill>
              <a:latin typeface="Calibri"/>
              <a:ea typeface="KoHo"/>
              <a:cs typeface="Times New Roman"/>
              <a:sym typeface="KoHo"/>
            </a:endParaRPr>
          </a:p>
          <a:p>
            <a:pPr algn="just"/>
            <a:r>
              <a:rPr lang="en-US" sz="2500">
                <a:solidFill>
                  <a:schemeClr val="bg1"/>
                </a:solidFill>
                <a:latin typeface="Calibri"/>
                <a:ea typeface="KoHo"/>
                <a:cs typeface="Times New Roman"/>
                <a:sym typeface="KoHo"/>
              </a:rPr>
              <a:t>Over 67000 discovered and documented meteorites, over 42000 have been collected in Antarctica. And each year expeditions bring nearly 1000 more. </a:t>
            </a:r>
            <a:endParaRPr lang="en-US" sz="2500">
              <a:solidFill>
                <a:schemeClr val="bg1"/>
              </a:solidFill>
              <a:latin typeface="Calibri"/>
            </a:endParaRPr>
          </a:p>
        </p:txBody>
      </p:sp>
      <p:pic>
        <p:nvPicPr>
          <p:cNvPr id="2" name="Picture 1" descr="A diagram of meteorite formation&#10;&#10;Description automatically generated">
            <a:extLst>
              <a:ext uri="{FF2B5EF4-FFF2-40B4-BE49-F238E27FC236}">
                <a16:creationId xmlns:a16="http://schemas.microsoft.com/office/drawing/2014/main" id="{60760EAF-58C2-DBD4-097E-6BFB0C2E984C}"/>
              </a:ext>
            </a:extLst>
          </p:cNvPr>
          <p:cNvPicPr>
            <a:picLocks noChangeAspect="1"/>
          </p:cNvPicPr>
          <p:nvPr/>
        </p:nvPicPr>
        <p:blipFill>
          <a:blip r:embed="rId3"/>
          <a:stretch>
            <a:fillRect/>
          </a:stretch>
        </p:blipFill>
        <p:spPr>
          <a:xfrm>
            <a:off x="7834313" y="1774825"/>
            <a:ext cx="10390187" cy="7134225"/>
          </a:xfrm>
          <a:prstGeom prst="rect">
            <a:avLst/>
          </a:prstGeom>
        </p:spPr>
      </p:pic>
    </p:spTree>
    <p:extLst>
      <p:ext uri="{BB962C8B-B14F-4D97-AF65-F5344CB8AC3E}">
        <p14:creationId xmlns:p14="http://schemas.microsoft.com/office/powerpoint/2010/main" val="4025877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612376CF-0B52-8191-F5E4-6791E0A0957E}"/>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70E3DC48-DB77-BD57-D230-B1722E5DD53A}"/>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6BEDD7F6-9E89-7DE2-0FA7-91E3C6AE08BD}"/>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E2BD5187-A372-8E98-5CA5-E0D678D23BD2}"/>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64" name="Google Shape;364;p30">
            <a:extLst>
              <a:ext uri="{FF2B5EF4-FFF2-40B4-BE49-F238E27FC236}">
                <a16:creationId xmlns:a16="http://schemas.microsoft.com/office/drawing/2014/main" id="{C0BFABF5-581E-722C-755C-806EACC8BBBE}"/>
              </a:ext>
            </a:extLst>
          </p:cNvPr>
          <p:cNvSpPr txBox="1"/>
          <p:nvPr/>
        </p:nvSpPr>
        <p:spPr>
          <a:xfrm>
            <a:off x="211137" y="358775"/>
            <a:ext cx="17793387"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ANTARCTICA RESEARCH </a:t>
            </a:r>
            <a:r>
              <a:rPr lang="en-US" sz="4000" b="1" i="1">
                <a:solidFill>
                  <a:srgbClr val="FFFDFC"/>
                </a:solidFill>
                <a:ea typeface="Jura"/>
                <a:sym typeface="Jura"/>
              </a:rPr>
              <a:t>continued</a:t>
            </a:r>
            <a:endParaRPr lang="en-US"/>
          </a:p>
        </p:txBody>
      </p:sp>
      <p:sp>
        <p:nvSpPr>
          <p:cNvPr id="365" name="Google Shape;365;p30">
            <a:extLst>
              <a:ext uri="{FF2B5EF4-FFF2-40B4-BE49-F238E27FC236}">
                <a16:creationId xmlns:a16="http://schemas.microsoft.com/office/drawing/2014/main" id="{489666CC-2545-A698-C329-9AA8857291AA}"/>
              </a:ext>
            </a:extLst>
          </p:cNvPr>
          <p:cNvSpPr txBox="1"/>
          <p:nvPr/>
        </p:nvSpPr>
        <p:spPr>
          <a:xfrm>
            <a:off x="488951" y="9579845"/>
            <a:ext cx="10860966" cy="430887"/>
          </a:xfrm>
          <a:prstGeom prst="rect">
            <a:avLst/>
          </a:prstGeom>
          <a:noFill/>
          <a:ln>
            <a:noFill/>
          </a:ln>
        </p:spPr>
        <p:txBody>
          <a:bodyPr spcFirstLastPara="1" wrap="square" lIns="0" tIns="0" rIns="0" bIns="0" anchor="t" anchorCtr="0">
            <a:spAutoFit/>
          </a:bodyPr>
          <a:lstStyle/>
          <a:p>
            <a:pPr algn="just"/>
            <a:r>
              <a:rPr lang="en-US" sz="2800">
                <a:solidFill>
                  <a:schemeClr val="bg1"/>
                </a:solidFill>
                <a:latin typeface="Calibri"/>
                <a:cs typeface="Times New Roman"/>
              </a:rPr>
              <a:t>CREDIT: </a:t>
            </a:r>
            <a:r>
              <a:rPr lang="en-US" sz="2800">
                <a:solidFill>
                  <a:schemeClr val="bg1"/>
                </a:solidFill>
              </a:rPr>
              <a:t>https://www.youtube.com/watch?v=3NUUNo43b3A</a:t>
            </a:r>
            <a:endParaRPr lang="en-US" sz="2800">
              <a:solidFill>
                <a:schemeClr val="bg1"/>
              </a:solidFill>
              <a:latin typeface="Calibri"/>
              <a:cs typeface="Times New Roman"/>
            </a:endParaRPr>
          </a:p>
        </p:txBody>
      </p:sp>
      <p:pic>
        <p:nvPicPr>
          <p:cNvPr id="3" name="Picture 2" descr="A view of a volcano from space&#10;&#10;Description automatically generated">
            <a:extLst>
              <a:ext uri="{FF2B5EF4-FFF2-40B4-BE49-F238E27FC236}">
                <a16:creationId xmlns:a16="http://schemas.microsoft.com/office/drawing/2014/main" id="{AABD9620-77DC-861C-56D1-11251AEF3206}"/>
              </a:ext>
            </a:extLst>
          </p:cNvPr>
          <p:cNvPicPr>
            <a:picLocks noChangeAspect="1"/>
          </p:cNvPicPr>
          <p:nvPr/>
        </p:nvPicPr>
        <p:blipFill rotWithShape="1">
          <a:blip r:embed="rId3"/>
          <a:srcRect l="-6068" t="879" r="14613" b="-769"/>
          <a:stretch/>
        </p:blipFill>
        <p:spPr>
          <a:xfrm>
            <a:off x="6557597" y="1862817"/>
            <a:ext cx="11729878" cy="7212783"/>
          </a:xfrm>
          <a:prstGeom prst="rect">
            <a:avLst/>
          </a:prstGeom>
        </p:spPr>
      </p:pic>
      <p:sp>
        <p:nvSpPr>
          <p:cNvPr id="4" name="Google Shape;365;p30">
            <a:extLst>
              <a:ext uri="{FF2B5EF4-FFF2-40B4-BE49-F238E27FC236}">
                <a16:creationId xmlns:a16="http://schemas.microsoft.com/office/drawing/2014/main" id="{4B2FA4C9-8541-5E4E-9138-73845CCB187A}"/>
              </a:ext>
            </a:extLst>
          </p:cNvPr>
          <p:cNvSpPr txBox="1"/>
          <p:nvPr/>
        </p:nvSpPr>
        <p:spPr>
          <a:xfrm>
            <a:off x="214191" y="1912221"/>
            <a:ext cx="7021660" cy="7109639"/>
          </a:xfrm>
          <a:prstGeom prst="rect">
            <a:avLst/>
          </a:prstGeom>
          <a:noFill/>
          <a:ln>
            <a:noFill/>
          </a:ln>
        </p:spPr>
        <p:txBody>
          <a:bodyPr spcFirstLastPara="1" wrap="square" lIns="0" tIns="0" rIns="0" bIns="0" anchor="t" anchorCtr="0">
            <a:spAutoFit/>
          </a:bodyPr>
          <a:lstStyle/>
          <a:p>
            <a:pPr algn="just"/>
            <a:r>
              <a:rPr lang="en-US" sz="3300">
                <a:solidFill>
                  <a:schemeClr val="bg1"/>
                </a:solidFill>
                <a:latin typeface="Calibri"/>
                <a:ea typeface="KoHo"/>
                <a:cs typeface="Times New Roman"/>
                <a:sym typeface="KoHo"/>
              </a:rPr>
              <a:t>The research of meteorites gives us information to study how the planets evolve, and even the Moon came to be. How meteorites might’ve brough water to Earth. As well as the organic molecules that life possible on our planet. </a:t>
            </a:r>
            <a:endParaRPr lang="en-US" sz="3300">
              <a:solidFill>
                <a:schemeClr val="bg1"/>
              </a:solidFill>
              <a:latin typeface="Calibri"/>
            </a:endParaRPr>
          </a:p>
          <a:p>
            <a:pPr algn="just"/>
            <a:endParaRPr lang="en-US" sz="3300">
              <a:solidFill>
                <a:schemeClr val="bg1"/>
              </a:solidFill>
              <a:latin typeface="Calibri"/>
              <a:ea typeface="KoHo"/>
              <a:cs typeface="Times New Roman"/>
            </a:endParaRPr>
          </a:p>
          <a:p>
            <a:pPr algn="just"/>
            <a:r>
              <a:rPr lang="en-US" sz="3300">
                <a:solidFill>
                  <a:schemeClr val="bg1"/>
                </a:solidFill>
                <a:latin typeface="Calibri"/>
                <a:ea typeface="KoHo"/>
                <a:cs typeface="Times New Roman"/>
                <a:sym typeface="KoHo"/>
              </a:rPr>
              <a:t>However, the meteorites in research are the tip of the iceberg and probably represent about 13% of the space rocks locked in the Antarctica. So there is plenty of secrets still locked in the glaciers of Antarctica. </a:t>
            </a:r>
            <a:endParaRPr lang="en-US" sz="3300">
              <a:solidFill>
                <a:schemeClr val="bg1"/>
              </a:solidFill>
              <a:latin typeface="Calibri"/>
              <a:cs typeface="Times New Roman"/>
            </a:endParaRPr>
          </a:p>
        </p:txBody>
      </p:sp>
    </p:spTree>
    <p:extLst>
      <p:ext uri="{BB962C8B-B14F-4D97-AF65-F5344CB8AC3E}">
        <p14:creationId xmlns:p14="http://schemas.microsoft.com/office/powerpoint/2010/main" val="185556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2B113CAA-FAF4-1FBB-D4B7-261F135D7FED}"/>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38600DEB-8F21-7656-B445-9C4323BB773A}"/>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FFFFB491-1D1B-0D19-DE3C-E832F6CA2C64}"/>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954CFE7C-DFE9-A86C-2FEF-6F6529810F97}"/>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5" name="Picture 4" descr="A map of the world with red dots&#10;&#10;Description automatically generated">
            <a:extLst>
              <a:ext uri="{FF2B5EF4-FFF2-40B4-BE49-F238E27FC236}">
                <a16:creationId xmlns:a16="http://schemas.microsoft.com/office/drawing/2014/main" id="{67324696-50F3-3CDF-5208-23D024B3F7AD}"/>
              </a:ext>
            </a:extLst>
          </p:cNvPr>
          <p:cNvPicPr>
            <a:picLocks noChangeAspect="1"/>
          </p:cNvPicPr>
          <p:nvPr/>
        </p:nvPicPr>
        <p:blipFill rotWithShape="1">
          <a:blip r:embed="rId3"/>
          <a:srcRect l="-1095" t="8104" r="-456" b="145"/>
          <a:stretch/>
        </p:blipFill>
        <p:spPr>
          <a:xfrm>
            <a:off x="8269288" y="2283507"/>
            <a:ext cx="10022240" cy="5720610"/>
          </a:xfrm>
          <a:prstGeom prst="rect">
            <a:avLst/>
          </a:prstGeom>
        </p:spPr>
      </p:pic>
      <p:sp>
        <p:nvSpPr>
          <p:cNvPr id="7" name="Google Shape;364;p30">
            <a:extLst>
              <a:ext uri="{FF2B5EF4-FFF2-40B4-BE49-F238E27FC236}">
                <a16:creationId xmlns:a16="http://schemas.microsoft.com/office/drawing/2014/main" id="{293FC64F-230B-8DD1-7CB3-192CC8A3DBD1}"/>
              </a:ext>
            </a:extLst>
          </p:cNvPr>
          <p:cNvSpPr txBox="1"/>
          <p:nvPr/>
        </p:nvSpPr>
        <p:spPr>
          <a:xfrm>
            <a:off x="211137" y="358775"/>
            <a:ext cx="17793387"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TEAM ANALYSIS</a:t>
            </a:r>
            <a:endParaRPr lang="en-US"/>
          </a:p>
        </p:txBody>
      </p:sp>
      <p:sp>
        <p:nvSpPr>
          <p:cNvPr id="9" name="Google Shape;365;p30">
            <a:extLst>
              <a:ext uri="{FF2B5EF4-FFF2-40B4-BE49-F238E27FC236}">
                <a16:creationId xmlns:a16="http://schemas.microsoft.com/office/drawing/2014/main" id="{0A5D99A0-27DF-4F8E-3A5E-EA0D00242483}"/>
              </a:ext>
            </a:extLst>
          </p:cNvPr>
          <p:cNvSpPr txBox="1"/>
          <p:nvPr/>
        </p:nvSpPr>
        <p:spPr>
          <a:xfrm>
            <a:off x="103066" y="2340846"/>
            <a:ext cx="8220222" cy="5170646"/>
          </a:xfrm>
          <a:prstGeom prst="rect">
            <a:avLst/>
          </a:prstGeom>
          <a:noFill/>
          <a:ln>
            <a:noFill/>
          </a:ln>
        </p:spPr>
        <p:txBody>
          <a:bodyPr spcFirstLastPara="1" wrap="square" lIns="0" tIns="0" rIns="0" bIns="0" anchor="t" anchorCtr="0">
            <a:spAutoFit/>
          </a:bodyPr>
          <a:lstStyle/>
          <a:p>
            <a:pPr algn="just"/>
            <a:r>
              <a:rPr lang="en-US" sz="2400" dirty="0">
                <a:solidFill>
                  <a:schemeClr val="bg1"/>
                </a:solidFill>
                <a:latin typeface="Calibri"/>
                <a:cs typeface="Times New Roman"/>
                <a:sym typeface="KoHo"/>
              </a:rPr>
              <a:t>The data used for this project was obtained from NASA resource at:</a:t>
            </a:r>
            <a:endParaRPr lang="en-US" sz="2400" dirty="0">
              <a:solidFill>
                <a:schemeClr val="bg1"/>
              </a:solidFill>
              <a:latin typeface="Calibri"/>
              <a:sym typeface="KoHo"/>
            </a:endParaRPr>
          </a:p>
          <a:p>
            <a:pPr algn="just"/>
            <a:r>
              <a:rPr lang="en-US" sz="2400" dirty="0">
                <a:solidFill>
                  <a:schemeClr val="bg1"/>
                </a:solidFill>
                <a:latin typeface="Calibri"/>
                <a:sym typeface="KoHo"/>
                <a:hlinkClick r:id="rId4">
                  <a:extLst>
                    <a:ext uri="{A12FA001-AC4F-418D-AE19-62706E023703}">
                      <ahyp:hlinkClr xmlns:ahyp="http://schemas.microsoft.com/office/drawing/2018/hyperlinkcolor" val="tx"/>
                    </a:ext>
                  </a:extLst>
                </a:hlinkClick>
              </a:rPr>
              <a:t>https://data.nasa.gov/Space-Science/Meteorite-Landings/gh4g-9sfh</a:t>
            </a:r>
            <a:r>
              <a:rPr lang="en-US" sz="2400" dirty="0">
                <a:solidFill>
                  <a:schemeClr val="bg1"/>
                </a:solidFill>
                <a:latin typeface="Calibri"/>
                <a:sym typeface="KoHo"/>
              </a:rPr>
              <a:t>.</a:t>
            </a:r>
          </a:p>
          <a:p>
            <a:pPr algn="just"/>
            <a:endParaRPr lang="en-US" sz="2400" dirty="0">
              <a:solidFill>
                <a:schemeClr val="bg1"/>
              </a:solidFill>
              <a:latin typeface="Calibri"/>
            </a:endParaRPr>
          </a:p>
          <a:p>
            <a:pPr algn="just"/>
            <a:r>
              <a:rPr lang="en-US" sz="2400" dirty="0">
                <a:solidFill>
                  <a:schemeClr val="bg1"/>
                </a:solidFill>
                <a:latin typeface="Calibri"/>
              </a:rPr>
              <a:t>Tools used to process the data:</a:t>
            </a:r>
          </a:p>
          <a:p>
            <a:pPr marL="342900" indent="-342900" algn="just">
              <a:buFont typeface="Courier New"/>
              <a:buChar char="o"/>
            </a:pPr>
            <a:r>
              <a:rPr lang="en-US" sz="2400" dirty="0">
                <a:solidFill>
                  <a:schemeClr val="bg1"/>
                </a:solidFill>
                <a:latin typeface="Calibri"/>
              </a:rPr>
              <a:t>Data clean up in Python.</a:t>
            </a:r>
          </a:p>
          <a:p>
            <a:pPr marL="342900" indent="-342900" algn="just">
              <a:buFont typeface="Courier New"/>
              <a:buChar char="o"/>
            </a:pPr>
            <a:endParaRPr lang="en-US" sz="2400" dirty="0">
              <a:solidFill>
                <a:schemeClr val="bg1"/>
              </a:solidFill>
              <a:latin typeface="Calibri"/>
            </a:endParaRPr>
          </a:p>
          <a:p>
            <a:pPr marL="342900" indent="-342900" algn="just">
              <a:buFont typeface="Courier New"/>
              <a:buChar char="o"/>
            </a:pPr>
            <a:r>
              <a:rPr lang="en-US" sz="2400" dirty="0">
                <a:solidFill>
                  <a:schemeClr val="bg1"/>
                </a:solidFill>
                <a:latin typeface="Calibri"/>
              </a:rPr>
              <a:t>Graph representations showing geo location of falling of recorded meteorites; number of recorded meteorites per year; top 50 heaviest classes of recorded fallen meteorites.</a:t>
            </a:r>
          </a:p>
          <a:p>
            <a:pPr marL="342900" indent="-342900" algn="just">
              <a:buFont typeface="Courier New"/>
              <a:buChar char="o"/>
            </a:pPr>
            <a:endParaRPr lang="en-US" sz="2400" dirty="0">
              <a:solidFill>
                <a:schemeClr val="bg1"/>
              </a:solidFill>
              <a:latin typeface="Calibri"/>
            </a:endParaRPr>
          </a:p>
          <a:p>
            <a:pPr marL="342900" indent="-342900" algn="just">
              <a:buFont typeface="Courier New"/>
              <a:buChar char="o"/>
            </a:pPr>
            <a:r>
              <a:rPr lang="en-US" sz="2400" dirty="0">
                <a:solidFill>
                  <a:schemeClr val="bg1"/>
                </a:solidFill>
                <a:latin typeface="Calibri"/>
              </a:rPr>
              <a:t>Used d3, Leaflet, GeoPandas, Plotly, Plotly Express JavaScript,   HTML and   Postgres.</a:t>
            </a:r>
          </a:p>
        </p:txBody>
      </p:sp>
    </p:spTree>
    <p:extLst>
      <p:ext uri="{BB962C8B-B14F-4D97-AF65-F5344CB8AC3E}">
        <p14:creationId xmlns:p14="http://schemas.microsoft.com/office/powerpoint/2010/main" val="163354042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1095</Words>
  <Application>Microsoft Office PowerPoint</Application>
  <PresentationFormat>Custom</PresentationFormat>
  <Paragraphs>60</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KoHo</vt:lpstr>
      <vt:lpstr>Arial</vt:lpstr>
      <vt:lpstr>Courier New</vt:lpstr>
      <vt:lpstr>Jura</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Shruti Deshpande</cp:lastModifiedBy>
  <cp:revision>43</cp:revision>
  <dcterms:modified xsi:type="dcterms:W3CDTF">2024-01-22T19:07:32Z</dcterms:modified>
</cp:coreProperties>
</file>

<file path=docProps/thumbnail.jpeg>
</file>